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62" r:id="rId9"/>
    <p:sldId id="268" r:id="rId10"/>
    <p:sldId id="269" r:id="rId11"/>
    <p:sldId id="264" r:id="rId12"/>
    <p:sldId id="271" r:id="rId13"/>
    <p:sldId id="265" r:id="rId14"/>
    <p:sldId id="266" r:id="rId15"/>
    <p:sldId id="272" r:id="rId16"/>
    <p:sldId id="263" r:id="rId17"/>
    <p:sldId id="273" r:id="rId18"/>
    <p:sldId id="267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147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6440D-E605-4DAE-B826-F4CDC6A2F4CE}" type="datetimeFigureOut">
              <a:rPr lang="en-GB" smtClean="0"/>
              <a:t>16/06/2025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32E20-DAD7-45AC-B220-AFA833AF0B93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E80CC-5FB3-4265-9A52-FA615A38516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46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E80CC-5FB3-4265-9A52-FA615A38516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75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view/sherazaslam/hom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821AA9E-59AC-4A99-8692-9D4B0D8724EC}"/>
              </a:ext>
            </a:extLst>
          </p:cNvPr>
          <p:cNvSpPr/>
          <p:nvPr/>
        </p:nvSpPr>
        <p:spPr>
          <a:xfrm>
            <a:off x="1" y="0"/>
            <a:ext cx="9141212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116" y="3420721"/>
            <a:ext cx="8802979" cy="18002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MIRPUR UNIVERSITY OF SCIENCE AND TECHNOLOGY (MUST), MIRPUR</a:t>
            </a:r>
            <a:b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DEPARMENT 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COMPUTER SCIENCE 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INFORMATION TECHNOLOGY</a:t>
            </a:r>
            <a:br>
              <a:rPr lang="en-US" sz="2400" dirty="0">
                <a:solidFill>
                  <a:srgbClr val="29166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CA" sz="2000" b="1" dirty="0">
              <a:solidFill>
                <a:srgbClr val="29166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50F5B4-EB9F-4074-BF3A-D36E7FF6AF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212" y="1048126"/>
            <a:ext cx="3922784" cy="240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90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g.plantuml.biz/plantuml/png/dLR1Rjim3Bq7o3y8lHGOa1ymYgB5jcB0TYY6xMmm4fDeaIrFehDcxVvzb2qxif9cNIw1-4XBxv4KbJjFuAYjp7msdrsBZpLfqkW5r4hS4pczR0bzS69mxSNLTu_kIe0NOI6UvpCXthMyBBKIXT0ruPhncvl7pxUtmRbOXDyGKKE57B839pVW0jg0zx-iKrCKAz1c2Zbhya_HULk3AHKGi8lmYG9UeTBo69OEWL2LG0oo3qbNE9_zIPLzi99ihwrVHdMgC_wjBuzuY177kds3KeFHlu6qhQS-O-K957QS4rXg4vXEF3zRtcYb-uzy8XcVE4SQQua7LfdY-wQnxAdOxcGdTjGE1-Hy0audQKZ1kVI4QfIX79FA247x9ayR0RK-nIPg7bseVKX39-PWHYtD25nUIwVzjZIumwn1En7n05IPaWOSjm1nnuxbcH3_ebVeQM-muprQaROPxCjPUuFObAfrGsUjZ8MkIPhDtdVt1JWnkxwvHgSdXzwFSaTyMUdKVClTUj1KyrxV7CXjd1zJA8gbthfSAcknBaomXE3AMbLoA6nnSZ_GIUrJg6_5Ze9wNSjxMrLjpSjEncX51NAmpslWhVAHfj1BfvjOel-PN0-8Qici-xn68_9PHVFob9w_sj8oL5F2E7HPlKw7pjjKV48mjBatwFffbDZ3D0hhouLKt6wmFYgux-bdhAx5LpJzKDtefdi2knVlvMMniC_32r683VYf9nsYXLXQkyq2ai5K28SIzGwpaCCCAFX1M6VUxEQmdB3AWuOsACJw-80qjw-HE7Hs8Nwmf2u7KVT9hK3S2ShdGGcJmq7Ja9D7tV5ctJ-Jlm00">
            <a:extLst>
              <a:ext uri="{FF2B5EF4-FFF2-40B4-BE49-F238E27FC236}">
                <a16:creationId xmlns:a16="http://schemas.microsoft.com/office/drawing/2014/main" id="{45B498DC-C3BC-4D02-B446-F6453464177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954822"/>
            <a:ext cx="8281656" cy="3455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3">
            <a:extLst>
              <a:ext uri="{FF2B5EF4-FFF2-40B4-BE49-F238E27FC236}">
                <a16:creationId xmlns:a16="http://schemas.microsoft.com/office/drawing/2014/main" id="{B811A35F-0080-4EC4-9F36-9A2123ECE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382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en-US" sz="3600" dirty="0"/>
              <a:t>Project Design</a:t>
            </a:r>
            <a:endParaRPr lang="en-US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9BE71D-2D7A-4D10-B886-0F562E3369E8}"/>
              </a:ext>
            </a:extLst>
          </p:cNvPr>
          <p:cNvSpPr txBox="1"/>
          <p:nvPr/>
        </p:nvSpPr>
        <p:spPr>
          <a:xfrm>
            <a:off x="838200" y="9906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ER Diagram:</a:t>
            </a:r>
          </a:p>
        </p:txBody>
      </p:sp>
    </p:spTree>
    <p:extLst>
      <p:ext uri="{BB962C8B-B14F-4D97-AF65-F5344CB8AC3E}">
        <p14:creationId xmlns:p14="http://schemas.microsoft.com/office/powerpoint/2010/main" val="4032784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Project Design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 numCol="2">
            <a:noAutofit/>
          </a:bodyPr>
          <a:lstStyle/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Conceptual Design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/>
              <a:t>Entities &amp; Relationships</a:t>
            </a:r>
          </a:p>
          <a:p>
            <a:r>
              <a:rPr lang="en-US" sz="1600" b="1" dirty="0"/>
              <a:t>User</a:t>
            </a:r>
            <a:r>
              <a:rPr lang="en-US" sz="1600" dirty="0"/>
              <a:t> (from Django’s built-in model)</a:t>
            </a:r>
          </a:p>
          <a:p>
            <a:r>
              <a:rPr lang="en-US" sz="1600" b="1" dirty="0"/>
              <a:t>Patient</a:t>
            </a:r>
            <a:r>
              <a:rPr lang="en-US" sz="1600" dirty="0"/>
              <a:t> → </a:t>
            </a:r>
            <a:r>
              <a:rPr lang="en-US" sz="1600" i="1" dirty="0"/>
              <a:t>belongs to</a:t>
            </a:r>
            <a:r>
              <a:rPr lang="en-US" sz="1600" dirty="0"/>
              <a:t> → User (1-to-1)</a:t>
            </a:r>
          </a:p>
          <a:p>
            <a:r>
              <a:rPr lang="en-US" sz="1600" b="1" dirty="0"/>
              <a:t>Doctor</a:t>
            </a:r>
            <a:r>
              <a:rPr lang="en-US" sz="1600" dirty="0"/>
              <a:t> → </a:t>
            </a:r>
            <a:r>
              <a:rPr lang="en-US" sz="1600" i="1" dirty="0"/>
              <a:t>belongs to</a:t>
            </a:r>
            <a:r>
              <a:rPr lang="en-US" sz="1600" dirty="0"/>
              <a:t> → User (1-to-1)</a:t>
            </a:r>
          </a:p>
          <a:p>
            <a:r>
              <a:rPr lang="en-US" sz="1600" b="1" dirty="0"/>
              <a:t>Booking</a:t>
            </a:r>
            <a:r>
              <a:rPr lang="en-US" sz="1600" dirty="0"/>
              <a:t> → </a:t>
            </a:r>
            <a:r>
              <a:rPr lang="en-US" sz="1600" i="1" dirty="0"/>
              <a:t>belongs to</a:t>
            </a:r>
            <a:r>
              <a:rPr lang="en-US" sz="1600" dirty="0"/>
              <a:t> → Doctor (M-to-1)</a:t>
            </a:r>
          </a:p>
          <a:p>
            <a:r>
              <a:rPr lang="en-US" sz="1600" b="1" dirty="0"/>
              <a:t>Feedback</a:t>
            </a:r>
            <a:r>
              <a:rPr lang="en-US" sz="1600" dirty="0"/>
              <a:t> → </a:t>
            </a:r>
            <a:r>
              <a:rPr lang="en-US" sz="1600" i="1" dirty="0"/>
              <a:t>belongs to</a:t>
            </a:r>
            <a:r>
              <a:rPr lang="en-US" sz="1600" dirty="0"/>
              <a:t> → User (M-to-1)</a:t>
            </a:r>
          </a:p>
          <a:p>
            <a:r>
              <a:rPr lang="en-US" sz="1600" b="1" dirty="0"/>
              <a:t>Contact</a:t>
            </a:r>
            <a:r>
              <a:rPr lang="en-US" sz="1600" dirty="0"/>
              <a:t> – standalone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Logical Design (Patient, Doctor)</a:t>
            </a:r>
          </a:p>
          <a:p>
            <a:pPr marL="0" indent="0">
              <a:buNone/>
            </a:pPr>
            <a:r>
              <a:rPr lang="en-US" sz="1600" b="1" dirty="0"/>
              <a:t>Tables (simplified structure):</a:t>
            </a:r>
          </a:p>
          <a:p>
            <a:pPr marL="0" indent="0">
              <a:buNone/>
            </a:pPr>
            <a:r>
              <a:rPr lang="en-US" sz="1600" b="1" dirty="0"/>
              <a:t>Patient</a:t>
            </a:r>
            <a:endParaRPr lang="en-US" sz="1600" dirty="0"/>
          </a:p>
          <a:p>
            <a:r>
              <a:rPr lang="en-US" sz="1600" dirty="0" err="1"/>
              <a:t>user_id</a:t>
            </a:r>
            <a:r>
              <a:rPr lang="en-US" sz="1600" dirty="0"/>
              <a:t> (FK)</a:t>
            </a:r>
          </a:p>
          <a:p>
            <a:r>
              <a:rPr lang="en-US" sz="1600" dirty="0"/>
              <a:t>Contact, Address </a:t>
            </a:r>
          </a:p>
          <a:p>
            <a:r>
              <a:rPr lang="en-US" sz="1600" dirty="0" err="1"/>
              <a:t>values_list</a:t>
            </a:r>
            <a:endParaRPr lang="en-US" sz="1600" dirty="0"/>
          </a:p>
          <a:p>
            <a:r>
              <a:rPr lang="en-US" sz="1600" dirty="0"/>
              <a:t>created</a:t>
            </a:r>
          </a:p>
          <a:p>
            <a:pPr marL="0" indent="0">
              <a:buNone/>
            </a:pPr>
            <a:r>
              <a:rPr lang="en-US" sz="1600" b="1" dirty="0"/>
              <a:t>Doctor</a:t>
            </a:r>
            <a:endParaRPr lang="en-US" sz="1600" dirty="0"/>
          </a:p>
          <a:p>
            <a:r>
              <a:rPr lang="en-US" sz="1600" dirty="0"/>
              <a:t>user (FK to User)</a:t>
            </a:r>
          </a:p>
          <a:p>
            <a:r>
              <a:rPr lang="en-US" sz="1600" dirty="0"/>
              <a:t>status (Active/Inactive)</a:t>
            </a:r>
          </a:p>
          <a:p>
            <a:r>
              <a:rPr lang="en-US" sz="1600" dirty="0"/>
              <a:t>contact</a:t>
            </a:r>
          </a:p>
          <a:p>
            <a:r>
              <a:rPr lang="en-US" sz="1600" dirty="0"/>
              <a:t>address</a:t>
            </a:r>
          </a:p>
          <a:p>
            <a:r>
              <a:rPr lang="en-US" sz="1600" dirty="0"/>
              <a:t>experience</a:t>
            </a:r>
          </a:p>
          <a:p>
            <a:r>
              <a:rPr lang="en-US" sz="1600" dirty="0"/>
              <a:t>category</a:t>
            </a:r>
          </a:p>
          <a:p>
            <a:r>
              <a:rPr lang="en-US" sz="1600" dirty="0" err="1"/>
              <a:t>doj</a:t>
            </a:r>
            <a:endParaRPr lang="en-US" sz="1600" dirty="0"/>
          </a:p>
          <a:p>
            <a:r>
              <a:rPr lang="en-US" sz="1600" dirty="0"/>
              <a:t>dob</a:t>
            </a:r>
          </a:p>
          <a:p>
            <a:r>
              <a:rPr lang="en-US" sz="1600" dirty="0"/>
              <a:t>image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11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62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Project Design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 numCol="2">
            <a:noAutofit/>
          </a:bodyPr>
          <a:lstStyle/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Normalization</a:t>
            </a:r>
          </a:p>
          <a:p>
            <a:r>
              <a:rPr lang="en-US" sz="1400" dirty="0"/>
              <a:t>✔️ All models follow 3NF rules.</a:t>
            </a:r>
          </a:p>
          <a:p>
            <a:r>
              <a:rPr lang="en-US" sz="1400" dirty="0"/>
              <a:t>✔️ User info is reused via  Foreign Key.</a:t>
            </a:r>
          </a:p>
          <a:p>
            <a:r>
              <a:rPr lang="en-US" sz="1400" dirty="0"/>
              <a:t>✔️ No data duplication (DRY).</a:t>
            </a:r>
          </a:p>
          <a:p>
            <a:r>
              <a:rPr lang="en-US" sz="1400" dirty="0"/>
              <a:t>✔️ Easy to maintain and scale.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Process </a:t>
            </a:r>
            <a:r>
              <a:rPr lang="en-US" sz="1400" dirty="0"/>
              <a:t>From Unnormalized to 3NF 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US" sz="1400" dirty="0"/>
          </a:p>
          <a:p>
            <a:r>
              <a:rPr lang="en-US" sz="1400" b="1" dirty="0"/>
              <a:t>✅ 1NF</a:t>
            </a:r>
          </a:p>
          <a:p>
            <a:r>
              <a:rPr lang="en-US" sz="1400" dirty="0"/>
              <a:t>Break doctor data into a separate Doctor table.</a:t>
            </a:r>
          </a:p>
          <a:p>
            <a:r>
              <a:rPr lang="en-US" sz="1400" b="1" dirty="0"/>
              <a:t>✅ 2NF</a:t>
            </a:r>
          </a:p>
          <a:p>
            <a:r>
              <a:rPr lang="en-US" sz="1400" dirty="0"/>
              <a:t>Make sure each non-key field depends on full key.</a:t>
            </a:r>
            <a:br>
              <a:rPr lang="en-US" sz="1400" dirty="0"/>
            </a:br>
            <a:r>
              <a:rPr lang="en-US" sz="1400" dirty="0"/>
              <a:t>(e.g., "</a:t>
            </a:r>
            <a:r>
              <a:rPr lang="en-US" sz="1400" dirty="0" err="1"/>
              <a:t>doctor_contact</a:t>
            </a:r>
            <a:r>
              <a:rPr lang="en-US" sz="1400" dirty="0"/>
              <a:t>" only exists in Doctor table, not Booking)</a:t>
            </a:r>
          </a:p>
          <a:p>
            <a:r>
              <a:rPr lang="en-US" sz="1400" b="1" dirty="0"/>
              <a:t>✅ 3NF</a:t>
            </a:r>
          </a:p>
          <a:p>
            <a:r>
              <a:rPr lang="en-US" sz="1400" dirty="0"/>
              <a:t>Remove transitive dependencies.</a:t>
            </a:r>
            <a:br>
              <a:rPr lang="en-US" sz="1400" dirty="0"/>
            </a:br>
            <a:r>
              <a:rPr lang="en-US" sz="1400" dirty="0"/>
              <a:t>(e.g., don’t store "</a:t>
            </a:r>
            <a:r>
              <a:rPr lang="en-US" sz="1400" dirty="0" err="1"/>
              <a:t>doctor_name</a:t>
            </a:r>
            <a:r>
              <a:rPr lang="en-US" sz="1400" dirty="0"/>
              <a:t>" in Booking if already FK to Doctor → who has name)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12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77BA10-64C5-462D-B083-97403466E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108" y="3240007"/>
            <a:ext cx="6175783" cy="3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91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Project Design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13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175E800-D09D-4139-AF5C-C59A4ADF8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455017"/>
              </p:ext>
            </p:extLst>
          </p:nvPr>
        </p:nvGraphicFramePr>
        <p:xfrm>
          <a:off x="381000" y="1324120"/>
          <a:ext cx="8305800" cy="4962219"/>
        </p:xfrm>
        <a:graphic>
          <a:graphicData uri="http://schemas.openxmlformats.org/drawingml/2006/table">
            <a:tbl>
              <a:tblPr/>
              <a:tblGrid>
                <a:gridCol w="4152900">
                  <a:extLst>
                    <a:ext uri="{9D8B030D-6E8A-4147-A177-3AD203B41FA5}">
                      <a16:colId xmlns:a16="http://schemas.microsoft.com/office/drawing/2014/main" val="2724139746"/>
                    </a:ext>
                  </a:extLst>
                </a:gridCol>
                <a:gridCol w="4152900">
                  <a:extLst>
                    <a:ext uri="{9D8B030D-6E8A-4147-A177-3AD203B41FA5}">
                      <a16:colId xmlns:a16="http://schemas.microsoft.com/office/drawing/2014/main" val="3979961926"/>
                    </a:ext>
                  </a:extLst>
                </a:gridCol>
              </a:tblGrid>
              <a:tr h="451111">
                <a:tc>
                  <a:txBody>
                    <a:bodyPr/>
                    <a:lstStyle/>
                    <a:p>
                      <a:r>
                        <a:rPr lang="en-US" dirty="0"/>
                        <a:t>Tool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Purpose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379309"/>
                  </a:ext>
                </a:extLst>
              </a:tr>
              <a:tr h="789444">
                <a:tc>
                  <a:txBody>
                    <a:bodyPr/>
                    <a:lstStyle/>
                    <a:p>
                      <a:r>
                        <a:rPr lang="en-US" b="1"/>
                        <a:t>Django ORM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Used to design and manage the database using Python code.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6923985"/>
                  </a:ext>
                </a:extLst>
              </a:tr>
              <a:tr h="1127777">
                <a:tc>
                  <a:txBody>
                    <a:bodyPr/>
                    <a:lstStyle/>
                    <a:p>
                      <a:r>
                        <a:rPr lang="en-US" b="1" dirty="0"/>
                        <a:t>SQLite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Any RDBMS can be plugged into Django. Usually SQLite is default.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3567856"/>
                  </a:ext>
                </a:extLst>
              </a:tr>
              <a:tr h="1127777">
                <a:tc>
                  <a:txBody>
                    <a:bodyPr/>
                    <a:lstStyle/>
                    <a:p>
                      <a:r>
                        <a:rPr lang="en-US" b="1" dirty="0"/>
                        <a:t>Admin Panel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Django's built-in admin is used to manage and view DB records.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5957151"/>
                  </a:ext>
                </a:extLst>
              </a:tr>
              <a:tr h="1466110">
                <a:tc>
                  <a:txBody>
                    <a:bodyPr/>
                    <a:lstStyle/>
                    <a:p>
                      <a:r>
                        <a:rPr lang="en-US" b="1" dirty="0"/>
                        <a:t>Migrations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Django auto-generates migration files to sync Python models with the actual database.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9297456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B451D697-44C6-42A2-8082-6698643D0F6C}"/>
              </a:ext>
            </a:extLst>
          </p:cNvPr>
          <p:cNvSpPr/>
          <p:nvPr/>
        </p:nvSpPr>
        <p:spPr>
          <a:xfrm>
            <a:off x="228600" y="1270974"/>
            <a:ext cx="8686800" cy="49774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2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Project Design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Tools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 : Python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: HTML, CSS, JavaScript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Frameworks: Django , Bootstrap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Algorithm: XG Boost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 SQLite</a:t>
            </a:r>
            <a:endParaRPr lang="en-US" sz="1600" b="1" u="sng" dirty="0"/>
          </a:p>
          <a:p>
            <a:pPr marL="0" indent="0">
              <a:buNone/>
            </a:pPr>
            <a:r>
              <a:rPr lang="en-US" sz="1600" b="1" u="sng" dirty="0"/>
              <a:t>Screenshots</a:t>
            </a:r>
          </a:p>
          <a:p>
            <a:pPr marL="0" indent="0">
              <a:buNone/>
            </a:pPr>
            <a:endParaRPr lang="en-US" sz="1600" b="1" u="sng" dirty="0"/>
          </a:p>
          <a:p>
            <a:pPr marL="0" indent="0">
              <a:lnSpc>
                <a:spcPct val="150000"/>
              </a:lnSpc>
              <a:buNone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14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AC0BF3-B098-4B5D-84DD-1E8D005CB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370" y="3276600"/>
            <a:ext cx="4226730" cy="18656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C10660-C11A-4DD9-B22A-E48FF9BD3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3930" y="3276600"/>
            <a:ext cx="4302930" cy="193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62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Project Design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1600" b="1" u="sng" dirty="0"/>
          </a:p>
          <a:p>
            <a:pPr marL="0" indent="0">
              <a:lnSpc>
                <a:spcPct val="150000"/>
              </a:lnSpc>
              <a:buNone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15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8F5588-1481-4398-B473-B1BB42412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267" y="1324120"/>
            <a:ext cx="6570733" cy="24096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0CFF8D-46BC-4C9D-A854-47DBA4659B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0267" y="3791505"/>
            <a:ext cx="6705600" cy="25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8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Contributions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b="1" dirty="0"/>
              <a:t>Achieved Objectives</a:t>
            </a:r>
          </a:p>
          <a:p>
            <a:pPr marL="0" indent="0">
              <a:buNone/>
            </a:pPr>
            <a:r>
              <a:rPr lang="en-US" sz="2000" dirty="0"/>
              <a:t>The </a:t>
            </a:r>
            <a:r>
              <a:rPr lang="en-US" sz="2000" b="1" dirty="0"/>
              <a:t>Heart Disease Risk Prediction System (</a:t>
            </a:r>
            <a:r>
              <a:rPr lang="en-US" sz="2000" b="1" dirty="0" err="1"/>
              <a:t>RiskBeat</a:t>
            </a:r>
            <a:r>
              <a:rPr lang="en-US" sz="2000" b="1" dirty="0"/>
              <a:t>)</a:t>
            </a:r>
            <a:r>
              <a:rPr lang="en-US" sz="2000" dirty="0"/>
              <a:t> aimed to provide an intelligent, accessible, and cost-effective tool to predict heart disease risk using machine learning. The following objectives were successfully achieved in alignment with the original project goals:</a:t>
            </a:r>
          </a:p>
          <a:p>
            <a:r>
              <a:rPr lang="en-US" sz="2000" b="1" dirty="0"/>
              <a:t>Heart Disease Prediction:</a:t>
            </a:r>
            <a:br>
              <a:rPr lang="en-US" sz="2000" dirty="0"/>
            </a:br>
            <a:r>
              <a:rPr lang="en-US" sz="2000" dirty="0"/>
              <a:t>Successfully implemented 6 ML models to predict heart disease risk based on 13 key health parameters.</a:t>
            </a:r>
          </a:p>
          <a:p>
            <a:r>
              <a:rPr lang="en-US" sz="2000" b="1" dirty="0"/>
              <a:t>Interactive Chatbot (Risk Beat Diagnosis):</a:t>
            </a:r>
            <a:br>
              <a:rPr lang="en-US" sz="2000" dirty="0"/>
            </a:br>
            <a:r>
              <a:rPr lang="en-US" sz="2000" dirty="0"/>
              <a:t>A working chatbot was developed to guide users by analyzing symptoms and suggesting possible conditions.</a:t>
            </a:r>
          </a:p>
          <a:p>
            <a:r>
              <a:rPr lang="en-US" sz="2000" b="1" dirty="0"/>
              <a:t>Lifestyle &amp; Fitness Modules:</a:t>
            </a:r>
            <a:br>
              <a:rPr lang="en-US" sz="2000" dirty="0"/>
            </a:br>
            <a:r>
              <a:rPr lang="en-US" sz="2000" dirty="0"/>
              <a:t>Integrated a Lifestyle Assessment and Fitness Tracker to monitor habits and calculate risk based on real-time inputs.</a:t>
            </a:r>
          </a:p>
          <a:p>
            <a:r>
              <a:rPr lang="en-US" sz="2000" b="1" dirty="0"/>
              <a:t>Doctor Appointment &amp; Search Module:</a:t>
            </a:r>
            <a:br>
              <a:rPr lang="en-US" sz="2000" dirty="0"/>
            </a:br>
            <a:r>
              <a:rPr lang="en-US" sz="2000" dirty="0"/>
              <a:t>Users can find doctors based on specialization/location and book both physical and virtual appointments.</a:t>
            </a:r>
          </a:p>
          <a:p>
            <a:r>
              <a:rPr lang="en-US" sz="2000" b="1" dirty="0"/>
              <a:t>Role-Based Logins:</a:t>
            </a:r>
            <a:br>
              <a:rPr lang="en-US" sz="2000" dirty="0"/>
            </a:br>
            <a:r>
              <a:rPr lang="en-US" sz="2000" dirty="0"/>
              <a:t>Developed secure role-based access for Admins, Doctors, and Users.</a:t>
            </a:r>
          </a:p>
          <a:p>
            <a:r>
              <a:rPr lang="en-US" sz="2000" b="1" dirty="0"/>
              <a:t>Community &amp; Feedback System:</a:t>
            </a:r>
            <a:br>
              <a:rPr lang="en-US" sz="2000" dirty="0"/>
            </a:br>
            <a:r>
              <a:rPr lang="en-US" sz="2000" dirty="0"/>
              <a:t>Added community interaction features and a feedback system to improve user engagement and system quality.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16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62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Contributions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Team Contributions</a:t>
            </a:r>
          </a:p>
          <a:p>
            <a:r>
              <a:rPr lang="en-US" sz="2000" b="1" dirty="0"/>
              <a:t>Syed Zafran Haider Kazmi:</a:t>
            </a:r>
            <a:br>
              <a:rPr lang="en-US" sz="2000" dirty="0"/>
            </a:br>
            <a:r>
              <a:rPr lang="en-US" sz="2000" dirty="0"/>
              <a:t>Led </a:t>
            </a:r>
            <a:r>
              <a:rPr lang="en-US" sz="2000" b="1" dirty="0"/>
              <a:t>system development</a:t>
            </a:r>
            <a:r>
              <a:rPr lang="en-US" sz="2000" dirty="0"/>
              <a:t>, machine learning integration, and prediction engine.</a:t>
            </a:r>
          </a:p>
          <a:p>
            <a:r>
              <a:rPr lang="en-US" sz="2000" b="1" dirty="0"/>
              <a:t>Muhammad Abdul </a:t>
            </a:r>
            <a:r>
              <a:rPr lang="en-US" sz="2000" b="1" dirty="0" err="1"/>
              <a:t>Ahad</a:t>
            </a:r>
            <a:r>
              <a:rPr lang="en-US" sz="2000" b="1" dirty="0"/>
              <a:t>:</a:t>
            </a:r>
            <a:br>
              <a:rPr lang="en-US" sz="2000" dirty="0"/>
            </a:br>
            <a:r>
              <a:rPr lang="en-US" sz="2000" dirty="0"/>
              <a:t>Developed </a:t>
            </a:r>
            <a:r>
              <a:rPr lang="en-US" sz="2000" b="1" dirty="0"/>
              <a:t>backend module-Fitness Tracker</a:t>
            </a:r>
            <a:r>
              <a:rPr lang="en-US" sz="2000" dirty="0"/>
              <a:t>, and completed full project </a:t>
            </a:r>
            <a:r>
              <a:rPr lang="en-US" sz="2000" b="1" dirty="0"/>
              <a:t>documentation</a:t>
            </a:r>
            <a:r>
              <a:rPr lang="en-US" sz="2000" dirty="0"/>
              <a:t>.</a:t>
            </a:r>
          </a:p>
          <a:p>
            <a:r>
              <a:rPr lang="en-US" sz="2000" b="1" dirty="0" err="1"/>
              <a:t>Ghanwa</a:t>
            </a:r>
            <a:r>
              <a:rPr lang="en-US" sz="2000" b="1" dirty="0"/>
              <a:t> Rani:</a:t>
            </a:r>
            <a:br>
              <a:rPr lang="en-US" sz="2000" dirty="0"/>
            </a:br>
            <a:r>
              <a:rPr lang="en-US" sz="2000" dirty="0"/>
              <a:t>Handled </a:t>
            </a:r>
            <a:r>
              <a:rPr lang="en-US" sz="2000" b="1" dirty="0"/>
              <a:t>frontend design improvements</a:t>
            </a:r>
            <a:r>
              <a:rPr lang="en-US" sz="2000" dirty="0"/>
              <a:t>, </a:t>
            </a:r>
            <a:r>
              <a:rPr lang="en-US" sz="2000" b="1" dirty="0"/>
              <a:t>some backend modules </a:t>
            </a:r>
            <a:r>
              <a:rPr lang="en-US" sz="2000" dirty="0"/>
              <a:t>user interface testing, and overall system testing.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17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44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 err="1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Riskbeat</a:t>
            </a:r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Demo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18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752600" y="4343400"/>
            <a:ext cx="58674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Plain">
              <a:avLst/>
            </a:prstTxWarp>
            <a:spAutoFit/>
            <a:scene3d>
              <a:camera prst="perspectiveContrastingRightFacing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en-US" sz="54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  <a:reflection blurRad="6350" stA="60000" endA="900" endPos="60000" dist="29997" dir="5400000" sy="-100000" algn="bl" rotWithShape="0"/>
                </a:effectLst>
              </a:rPr>
              <a:t>EMO!</a:t>
            </a:r>
          </a:p>
        </p:txBody>
      </p:sp>
      <p:pic>
        <p:nvPicPr>
          <p:cNvPr id="9" name="2025-06-12 00-49-14">
            <a:hlinkClick r:id="" action="ppaction://media"/>
            <a:extLst>
              <a:ext uri="{FF2B5EF4-FFF2-40B4-BE49-F238E27FC236}">
                <a16:creationId xmlns:a16="http://schemas.microsoft.com/office/drawing/2014/main" id="{B5420B3C-938E-4791-AE8C-072823A93A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183504"/>
            <a:ext cx="8058150" cy="46076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262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1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2BCACF6-43D6-4B89-A0FD-3B235A1792F4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3236A44-59A9-44BD-9549-C2F31ADF7AC7}"/>
                </a:ext>
              </a:extLst>
            </p:cNvPr>
            <p:cNvSpPr/>
            <p:nvPr/>
          </p:nvSpPr>
          <p:spPr>
            <a:xfrm>
              <a:off x="0" y="0"/>
              <a:ext cx="12192000" cy="32849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21AA9E-59AC-4A99-8692-9D4B0D8724EC}"/>
                </a:ext>
              </a:extLst>
            </p:cNvPr>
            <p:cNvSpPr/>
            <p:nvPr/>
          </p:nvSpPr>
          <p:spPr>
            <a:xfrm>
              <a:off x="1" y="3284984"/>
              <a:ext cx="12188282" cy="3573016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228600"/>
            <a:ext cx="8442216" cy="2539517"/>
          </a:xfrm>
        </p:spPr>
        <p:txBody>
          <a:bodyPr>
            <a:noAutofit/>
          </a:bodyPr>
          <a:lstStyle/>
          <a:p>
            <a:r>
              <a:rPr lang="en-US" sz="36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RiskBeat</a:t>
            </a:r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(Heart Disease Prediction System)</a:t>
            </a:r>
            <a:br>
              <a:rPr lang="en-US" sz="2400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no:   ?</a:t>
            </a:r>
            <a:endParaRPr lang="en-CA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284984"/>
            <a:ext cx="7391400" cy="3573016"/>
          </a:xfrm>
        </p:spPr>
        <p:txBody>
          <a:bodyPr>
            <a:normAutofit fontScale="25000" lnSpcReduction="20000"/>
          </a:bodyPr>
          <a:lstStyle/>
          <a:p>
            <a:endParaRPr lang="en-US" sz="9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3"/>
            </a:endParaRPr>
          </a:p>
          <a:p>
            <a:r>
              <a:rPr lang="en-CA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l"/>
            <a:r>
              <a:rPr lang="en-CA" sz="11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Members:</a:t>
            </a:r>
          </a:p>
          <a:p>
            <a:pPr algn="r"/>
            <a:r>
              <a:rPr lang="en-CA" sz="8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Abdul Ahad (083)</a:t>
            </a:r>
          </a:p>
          <a:p>
            <a:pPr algn="r"/>
            <a:r>
              <a:rPr lang="en-CA" sz="8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Zafran Haider(064)</a:t>
            </a:r>
          </a:p>
          <a:p>
            <a:pPr algn="r"/>
            <a:r>
              <a:rPr lang="en-CA" sz="8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Ghanwa</a:t>
            </a:r>
            <a:r>
              <a:rPr lang="en-CA" sz="8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Rani(087)</a:t>
            </a:r>
          </a:p>
          <a:p>
            <a:endParaRPr lang="en-CA" sz="96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Aft>
                <a:spcPts val="300"/>
              </a:spcAft>
            </a:pPr>
            <a:r>
              <a:rPr lang="en-CA" sz="11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Supervised by:</a:t>
            </a:r>
          </a:p>
          <a:p>
            <a:pPr algn="r">
              <a:spcAft>
                <a:spcPts val="300"/>
              </a:spcAft>
            </a:pPr>
            <a:r>
              <a:rPr lang="en-CA" sz="8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r>
              <a:rPr lang="en-CA" sz="8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sz="8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Summiya</a:t>
            </a:r>
            <a:r>
              <a:rPr lang="en-CA" sz="8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sz="8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Akram</a:t>
            </a:r>
            <a:r>
              <a:rPr lang="en-CA" sz="8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r">
              <a:spcAft>
                <a:spcPts val="300"/>
              </a:spcAft>
            </a:pPr>
            <a:r>
              <a:rPr lang="en-CA" sz="8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(Lecturer)</a:t>
            </a:r>
          </a:p>
          <a:p>
            <a:pPr algn="r">
              <a:spcAft>
                <a:spcPts val="300"/>
              </a:spcAft>
            </a:pPr>
            <a:endParaRPr lang="en-CA" sz="80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Aft>
                <a:spcPts val="300"/>
              </a:spcAft>
            </a:pPr>
            <a:endParaRPr lang="en-CA" sz="112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sz="6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sz="7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sz="7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sz="7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sz="7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sz="7200" b="1" dirty="0">
              <a:solidFill>
                <a:srgbClr val="29166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solidFill>
                  <a:srgbClr val="29166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Date: April 23, 2020</a:t>
            </a:r>
            <a:endParaRPr lang="en-CA" sz="8000" b="1" dirty="0">
              <a:solidFill>
                <a:srgbClr val="29166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List of Contents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066800"/>
            <a:ext cx="8153400" cy="502920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and Type of project 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GB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*Type of project means either website/mobile app/research based project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/ Goals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Design</a:t>
            </a:r>
          </a:p>
          <a:p>
            <a:pPr marL="400050" lvl="1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Conceptual / Logical Design</a:t>
            </a:r>
          </a:p>
          <a:p>
            <a:pPr marL="800100" lvl="2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ERD, USE CASES</a:t>
            </a:r>
          </a:p>
          <a:p>
            <a:pPr marL="400050" lvl="1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Physical Design</a:t>
            </a:r>
          </a:p>
          <a:p>
            <a:pPr marL="800100" lvl="2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 Design (Database)</a:t>
            </a:r>
          </a:p>
          <a:p>
            <a:pPr marL="400050" lvl="1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 End Design</a:t>
            </a:r>
          </a:p>
          <a:p>
            <a:pPr marL="800100" lvl="2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</a:t>
            </a:r>
          </a:p>
          <a:p>
            <a:pPr marL="800100" lvl="2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 shorts of  your system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 (Achieved Objectives / Goals)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62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</a:pPr>
            <a:r>
              <a:rPr lang="en-GB" sz="4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and Type of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/>
              <a:t>Heart Disease Risk Prediction System (Web Based Project)</a:t>
            </a:r>
            <a:endParaRPr lang="en-US" sz="1800" dirty="0"/>
          </a:p>
          <a:p>
            <a:r>
              <a:rPr lang="en-US" sz="1800" b="1" dirty="0"/>
              <a:t>What is it?</a:t>
            </a:r>
            <a:endParaRPr lang="en-US" sz="1800" dirty="0"/>
          </a:p>
          <a:p>
            <a:pPr lvl="1"/>
            <a:r>
              <a:rPr lang="en-US" sz="1600" dirty="0"/>
              <a:t>A machine learning-based system to predict heart disease risk levels (low, high).</a:t>
            </a:r>
          </a:p>
          <a:p>
            <a:r>
              <a:rPr lang="en-US" sz="1800" b="1" dirty="0"/>
              <a:t>Why design this system?</a:t>
            </a:r>
            <a:endParaRPr lang="en-US" sz="1800" dirty="0"/>
          </a:p>
          <a:p>
            <a:pPr lvl="1"/>
            <a:r>
              <a:rPr lang="en-US" sz="1600" dirty="0"/>
              <a:t>To enable early diagnosis and better treatment planning.</a:t>
            </a:r>
          </a:p>
          <a:p>
            <a:pPr lvl="1"/>
            <a:r>
              <a:rPr lang="en-US" sz="1600" dirty="0"/>
              <a:t>To reduce dependency on expensive and time-consuming tests.</a:t>
            </a:r>
          </a:p>
          <a:p>
            <a:pPr lvl="1"/>
            <a:r>
              <a:rPr lang="en-US" sz="1600" dirty="0"/>
              <a:t>To utilize healthcare data effectively for predictive analysis.</a:t>
            </a:r>
          </a:p>
          <a:p>
            <a:pPr lvl="1"/>
            <a:r>
              <a:rPr lang="en-US" sz="1600" dirty="0"/>
              <a:t>To assist healthcare providers with data-driven decision-making.</a:t>
            </a:r>
          </a:p>
          <a:p>
            <a:r>
              <a:rPr lang="en-US" sz="1800" b="1" dirty="0"/>
              <a:t>How will it be implemented?</a:t>
            </a:r>
            <a:endParaRPr lang="en-US" sz="1800" dirty="0"/>
          </a:p>
          <a:p>
            <a:pPr lvl="1"/>
            <a:r>
              <a:rPr lang="en-US" sz="1600" dirty="0"/>
              <a:t>Uses XG Boost Algorithm for prediction.</a:t>
            </a:r>
          </a:p>
          <a:p>
            <a:pPr lvl="1"/>
            <a:r>
              <a:rPr lang="en-US" sz="1600" dirty="0"/>
              <a:t>Evaluates performance using a confusion matrix to calculate accuracy, precision, and recall.</a:t>
            </a:r>
          </a:p>
          <a:p>
            <a:pPr lvl="1"/>
            <a:r>
              <a:rPr lang="en-US" sz="1600" dirty="0"/>
              <a:t>Modules include disease prediction, doctor search, feedback, and appointment management.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62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Objectives / Goals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>
            <a:noAutofit/>
          </a:bodyPr>
          <a:lstStyle/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600" b="1" dirty="0"/>
              <a:t>Primary Objectives:</a:t>
            </a:r>
            <a:endParaRPr lang="en-US" altLang="en-US" sz="1600" dirty="0"/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/>
              <a:t>Early detection of heart disease risk based on medical parameters.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/>
              <a:t>Provide affordable, efficient, and accessible diagnostic solutions.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600" b="1" dirty="0"/>
              <a:t>Secondary Objectives:</a:t>
            </a:r>
            <a:endParaRPr lang="en-US" altLang="en-US" sz="1600" dirty="0"/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/>
              <a:t>Facilitate informed decision-making for doctors and patients.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/>
              <a:t>Improve healthcare quality while reducing treatment costs.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/>
              <a:t>Identify patterns and relationships between medical factors.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600" b="1" dirty="0"/>
              <a:t>Outcome Goals:</a:t>
            </a:r>
            <a:endParaRPr lang="en-US" altLang="en-US" sz="1600" dirty="0"/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/>
              <a:t>Minimize life-threatening situations by timely diagnosis.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/>
              <a:t>Offer personalized insights to patients for better health management.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62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Functional Requirements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b="1" dirty="0"/>
              <a:t>User(Patient) Requirements</a:t>
            </a:r>
          </a:p>
          <a:p>
            <a:pPr lvl="0"/>
            <a:r>
              <a:rPr lang="en-US" dirty="0"/>
              <a:t>Register/login to the system.</a:t>
            </a:r>
          </a:p>
          <a:p>
            <a:pPr lvl="0"/>
            <a:r>
              <a:rPr lang="en-US" dirty="0"/>
              <a:t>Input medical parameters (age, blood pressure, cholesterol, etc.).</a:t>
            </a:r>
          </a:p>
          <a:p>
            <a:pPr lvl="0"/>
            <a:r>
              <a:rPr lang="en-US" dirty="0"/>
              <a:t>View heart disease risk prediction (low/high).</a:t>
            </a:r>
          </a:p>
          <a:p>
            <a:pPr lvl="0"/>
            <a:r>
              <a:rPr lang="en-US" dirty="0"/>
              <a:t>Access lifestyle assessment and fitness tracking.</a:t>
            </a:r>
          </a:p>
          <a:p>
            <a:pPr lvl="0"/>
            <a:r>
              <a:rPr lang="en-US" dirty="0"/>
              <a:t>Book doctor appointments (online/offline).</a:t>
            </a:r>
          </a:p>
          <a:p>
            <a:pPr lvl="0"/>
            <a:r>
              <a:rPr lang="en-US" dirty="0"/>
              <a:t>Interact with the chatbot (</a:t>
            </a:r>
            <a:r>
              <a:rPr lang="en-US" b="1" dirty="0"/>
              <a:t>Risk Beat</a:t>
            </a:r>
            <a:r>
              <a:rPr lang="en-US" dirty="0"/>
              <a:t>) for symptom analysis.</a:t>
            </a:r>
          </a:p>
          <a:p>
            <a:pPr lvl="0"/>
            <a:r>
              <a:rPr lang="en-US" dirty="0"/>
              <a:t>View disease information and preventive measures.</a:t>
            </a:r>
          </a:p>
          <a:p>
            <a:pPr lvl="0"/>
            <a:r>
              <a:rPr lang="en-US" dirty="0"/>
              <a:t>Participate in community discussions.</a:t>
            </a:r>
          </a:p>
          <a:p>
            <a:pPr marL="0" indent="0">
              <a:buNone/>
            </a:pPr>
            <a:r>
              <a:rPr lang="en-US" b="1" dirty="0"/>
              <a:t>Doctor Requirements</a:t>
            </a:r>
          </a:p>
          <a:p>
            <a:pPr lvl="0"/>
            <a:r>
              <a:rPr lang="en-US" dirty="0"/>
              <a:t>View patient risk predictions.</a:t>
            </a:r>
          </a:p>
          <a:p>
            <a:pPr lvl="0"/>
            <a:r>
              <a:rPr lang="en-US" dirty="0"/>
              <a:t>Access patient medical history.</a:t>
            </a:r>
          </a:p>
          <a:p>
            <a:pPr lvl="0"/>
            <a:r>
              <a:rPr lang="en-US" dirty="0"/>
              <a:t>Provide consultations.</a:t>
            </a:r>
          </a:p>
          <a:p>
            <a:pPr lvl="0"/>
            <a:r>
              <a:rPr lang="en-US" dirty="0"/>
              <a:t>Update availability for appointments.</a:t>
            </a:r>
          </a:p>
          <a:p>
            <a:pPr lvl="0"/>
            <a:r>
              <a:rPr lang="en-US" dirty="0"/>
              <a:t>Give feedback on prediction accuracy.</a:t>
            </a:r>
          </a:p>
          <a:p>
            <a:pPr marL="0" indent="0">
              <a:buNone/>
            </a:pPr>
            <a:r>
              <a:rPr lang="en-US" b="1" dirty="0"/>
              <a:t>Admin Requirements</a:t>
            </a:r>
          </a:p>
          <a:p>
            <a:pPr lvl="0"/>
            <a:r>
              <a:rPr lang="en-US" dirty="0"/>
              <a:t>Manage user roles (patients, doctors).</a:t>
            </a:r>
          </a:p>
          <a:p>
            <a:pPr lvl="0"/>
            <a:r>
              <a:rPr lang="en-US" dirty="0"/>
              <a:t>Appoint Doctors</a:t>
            </a:r>
          </a:p>
          <a:p>
            <a:pPr lvl="0"/>
            <a:r>
              <a:rPr lang="en-US" dirty="0"/>
              <a:t>Update information's and health checkup alerts.</a:t>
            </a:r>
          </a:p>
          <a:p>
            <a:pPr lvl="0"/>
            <a:r>
              <a:rPr lang="en-US" dirty="0"/>
              <a:t>Analyze feedback for system improvements.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62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Non Functional Requirements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412776"/>
            <a:ext cx="8305800" cy="4835624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b="1" dirty="0"/>
              <a:t>Usability</a:t>
            </a:r>
          </a:p>
          <a:p>
            <a:pPr lvl="0"/>
            <a:r>
              <a:rPr lang="en-US" dirty="0"/>
              <a:t>Simple and intuitive user interface for all user roles.</a:t>
            </a:r>
          </a:p>
          <a:p>
            <a:pPr lvl="0"/>
            <a:r>
              <a:rPr lang="en-US" dirty="0"/>
              <a:t>Mobile-friendly design.</a:t>
            </a:r>
          </a:p>
          <a:p>
            <a:pPr marL="0" indent="0">
              <a:buNone/>
            </a:pPr>
            <a:r>
              <a:rPr lang="en-US" b="1" dirty="0"/>
              <a:t>Performance</a:t>
            </a:r>
          </a:p>
          <a:p>
            <a:pPr lvl="0"/>
            <a:r>
              <a:rPr lang="en-US" dirty="0"/>
              <a:t>Fast response time for predictions and chatbot interaction.</a:t>
            </a:r>
          </a:p>
          <a:p>
            <a:pPr lvl="0"/>
            <a:r>
              <a:rPr lang="en-US" dirty="0"/>
              <a:t>Low latency in loading doctor profiles and tracking data.</a:t>
            </a:r>
          </a:p>
          <a:p>
            <a:pPr marL="0" indent="0">
              <a:buNone/>
            </a:pPr>
            <a:r>
              <a:rPr lang="en-US" b="1" dirty="0"/>
              <a:t>Reliability</a:t>
            </a:r>
          </a:p>
          <a:p>
            <a:pPr lvl="0"/>
            <a:r>
              <a:rPr lang="en-US" dirty="0"/>
              <a:t>System must be available 24/7 with minimal downtime.</a:t>
            </a:r>
          </a:p>
          <a:p>
            <a:pPr lvl="0"/>
            <a:r>
              <a:rPr lang="en-US" dirty="0"/>
              <a:t>Accurate ML predictions and consistent chatbot responses.</a:t>
            </a:r>
          </a:p>
          <a:p>
            <a:pPr marL="0" indent="0">
              <a:buNone/>
            </a:pPr>
            <a:r>
              <a:rPr lang="en-US" b="1" dirty="0"/>
              <a:t>Scalability</a:t>
            </a:r>
          </a:p>
          <a:p>
            <a:pPr lvl="0"/>
            <a:r>
              <a:rPr lang="en-US" dirty="0"/>
              <a:t>System should handle increased users and data volume without performance loss.</a:t>
            </a:r>
          </a:p>
          <a:p>
            <a:pPr marL="0" indent="0">
              <a:buNone/>
            </a:pPr>
            <a:r>
              <a:rPr lang="en-US" b="1" dirty="0"/>
              <a:t>Security</a:t>
            </a:r>
          </a:p>
          <a:p>
            <a:pPr lvl="0"/>
            <a:r>
              <a:rPr lang="en-US" dirty="0"/>
              <a:t>Secure login for users, doctors, and admin.</a:t>
            </a:r>
          </a:p>
          <a:p>
            <a:pPr lvl="0"/>
            <a:r>
              <a:rPr lang="en-US" dirty="0"/>
              <a:t>Encrypt sensitive data such as health records and personal details.</a:t>
            </a:r>
          </a:p>
          <a:p>
            <a:pPr marL="0" indent="0">
              <a:buNone/>
            </a:pPr>
            <a:r>
              <a:rPr lang="en-US" b="1" dirty="0"/>
              <a:t>Maintainability</a:t>
            </a:r>
          </a:p>
          <a:p>
            <a:pPr lvl="0"/>
            <a:r>
              <a:rPr lang="en-US" dirty="0"/>
              <a:t>Code should be modular and well-documented for future updates.</a:t>
            </a:r>
          </a:p>
          <a:p>
            <a:pPr lvl="0"/>
            <a:r>
              <a:rPr lang="en-US" dirty="0"/>
              <a:t>Easy to fix bugs and introduce new features.</a:t>
            </a:r>
          </a:p>
          <a:p>
            <a:pPr marL="0" indent="0">
              <a:buNone/>
            </a:pPr>
            <a:r>
              <a:rPr lang="en-US" b="1" dirty="0"/>
              <a:t> Compatibility</a:t>
            </a:r>
          </a:p>
          <a:p>
            <a:pPr lvl="0"/>
            <a:r>
              <a:rPr lang="en-US" dirty="0"/>
              <a:t>Should work across modern web browsers and mobile devices.</a:t>
            </a: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320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DE096D-E5C8-4A20-B584-8B419C7AA53E}"/>
              </a:ext>
            </a:extLst>
          </p:cNvPr>
          <p:cNvSpPr/>
          <p:nvPr/>
        </p:nvSpPr>
        <p:spPr>
          <a:xfrm>
            <a:off x="2788" y="6504577"/>
            <a:ext cx="9141212" cy="36512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B850FA-28D0-46F4-89DB-7A4B8236C055}"/>
              </a:ext>
            </a:extLst>
          </p:cNvPr>
          <p:cNvSpPr/>
          <p:nvPr/>
        </p:nvSpPr>
        <p:spPr>
          <a:xfrm>
            <a:off x="-457" y="0"/>
            <a:ext cx="9141212" cy="105273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88A92-754B-4FC9-AE4F-70F3BF0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06"/>
            <a:ext cx="7886700" cy="1052737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Project Design</a:t>
            </a:r>
            <a:endParaRPr lang="x-none" sz="40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E0AE2-6D65-4966-B922-31D5874A4A4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844" y="1094849"/>
            <a:ext cx="8721156" cy="5153551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Font typeface="Wingdings" pitchFamily="2" charset="2"/>
              <a:buChar char="q"/>
            </a:pPr>
            <a:endParaRPr lang="en-GB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CE3F8B-1D2F-43BB-A235-FAE9BF59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7099" y="6477670"/>
            <a:ext cx="3086100" cy="365125"/>
          </a:xfrm>
        </p:spPr>
        <p:txBody>
          <a:bodyPr/>
          <a:lstStyle/>
          <a:p>
            <a:r>
              <a:rPr lang="en-CA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FYP Session 18-22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CBBB8-5FE3-48CD-B9AE-FC6D7520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3355" y="6477671"/>
            <a:ext cx="2057400" cy="365125"/>
          </a:xfrm>
        </p:spPr>
        <p:txBody>
          <a:bodyPr/>
          <a:lstStyle/>
          <a:p>
            <a:fld id="{1AE857E8-75B8-4E79-9BE4-543637998FAC}" type="slidenum">
              <a:rPr lang="en-CA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en-CA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871233-9710-4769-AE77-3A6D06E775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4" y="6504577"/>
            <a:ext cx="593155" cy="3651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BEB307-E441-476F-B64A-595F97D160F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8397" y="1094849"/>
            <a:ext cx="3086100" cy="535591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CCA3FB3-4BC8-41AC-AA7D-DB99D3A96CA7}"/>
              </a:ext>
            </a:extLst>
          </p:cNvPr>
          <p:cNvSpPr/>
          <p:nvPr/>
        </p:nvSpPr>
        <p:spPr>
          <a:xfrm>
            <a:off x="741099" y="16002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Use Case Diagram:</a:t>
            </a:r>
          </a:p>
          <a:p>
            <a:r>
              <a:rPr lang="en-US" b="1" dirty="0"/>
              <a:t>Actors: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Doctor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53262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33AD4E-0B26-4181-9961-E094B9B1A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/>
              <a:t>Project Design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663ABF-67AC-4CA7-AEFC-3403C9372CF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1066801"/>
            <a:ext cx="7010400" cy="457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87FCA7-F703-4AD1-9925-0041F52CE621}"/>
              </a:ext>
            </a:extLst>
          </p:cNvPr>
          <p:cNvSpPr txBox="1"/>
          <p:nvPr/>
        </p:nvSpPr>
        <p:spPr>
          <a:xfrm>
            <a:off x="152400" y="12192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Context Diagram:</a:t>
            </a:r>
          </a:p>
        </p:txBody>
      </p:sp>
    </p:spTree>
    <p:extLst>
      <p:ext uri="{BB962C8B-B14F-4D97-AF65-F5344CB8AC3E}">
        <p14:creationId xmlns:p14="http://schemas.microsoft.com/office/powerpoint/2010/main" val="2993007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1189</Words>
  <Application>Microsoft Office PowerPoint</Application>
  <PresentationFormat>On-screen Show (4:3)</PresentationFormat>
  <Paragraphs>228</Paragraphs>
  <Slides>18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Times New Roman</vt:lpstr>
      <vt:lpstr>Wingdings</vt:lpstr>
      <vt:lpstr>Office Theme</vt:lpstr>
      <vt:lpstr>MIRPUR UNIVERSITY OF SCIENCE AND TECHNOLOGY (MUST), MIRPUR DEPARMENT OF COMPUTER SCIENCE &amp; INFORMATION TECHNOLOGY </vt:lpstr>
      <vt:lpstr>RiskBeat (Heart Disease Prediction System)    Group no:   ?</vt:lpstr>
      <vt:lpstr>List of Contents</vt:lpstr>
      <vt:lpstr>Introduction and Type of project </vt:lpstr>
      <vt:lpstr>Objectives / Goals</vt:lpstr>
      <vt:lpstr>Functional Requirements</vt:lpstr>
      <vt:lpstr>Non Functional Requirements</vt:lpstr>
      <vt:lpstr>Project Design</vt:lpstr>
      <vt:lpstr>Project Design</vt:lpstr>
      <vt:lpstr>Project Design</vt:lpstr>
      <vt:lpstr>Project Design</vt:lpstr>
      <vt:lpstr>Project Design</vt:lpstr>
      <vt:lpstr>Project Design</vt:lpstr>
      <vt:lpstr>Project Design</vt:lpstr>
      <vt:lpstr>Project Design</vt:lpstr>
      <vt:lpstr>Contributions</vt:lpstr>
      <vt:lpstr>Contributions</vt:lpstr>
      <vt:lpstr>Riskbeat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MIRPUR UNIVERSITY OF SCIENCE AND TECHNOLOGY (MUST), MIRPUR DEPARMENT OF COMPUTER SCIENCE &amp; INFORMATION TECHNOLOGY</dc:title>
  <dc:creator>farah khalid</dc:creator>
  <cp:lastModifiedBy>Zafran</cp:lastModifiedBy>
  <cp:revision>22</cp:revision>
  <dcterms:created xsi:type="dcterms:W3CDTF">2006-08-16T00:00:00Z</dcterms:created>
  <dcterms:modified xsi:type="dcterms:W3CDTF">2025-06-16T05:12:49Z</dcterms:modified>
</cp:coreProperties>
</file>

<file path=docProps/thumbnail.jpeg>
</file>